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5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12192000"/>
  <p:notesSz cx="6858000" cy="9144000"/>
  <p:embeddedFontLst>
    <p:embeddedFont>
      <p:font typeface="Montserrat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hs9ysDDNzBAsUHkA5LqM7vPjEd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.fntdata"/><Relationship Id="rId11" Type="http://schemas.openxmlformats.org/officeDocument/2006/relationships/slide" Target="slides/slide6.xml"/><Relationship Id="rId22" Type="http://schemas.openxmlformats.org/officeDocument/2006/relationships/font" Target="fonts/Montserrat-boldItalic.fntdata"/><Relationship Id="rId10" Type="http://schemas.openxmlformats.org/officeDocument/2006/relationships/slide" Target="slides/slide5.xml"/><Relationship Id="rId21" Type="http://schemas.openxmlformats.org/officeDocument/2006/relationships/font" Target="fonts/Montserrat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fi-FI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" name="Google Shape;13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" name="Google Shape;14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" name="Google Shape;17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5" name="Google Shape;18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fi-FI"/>
              <a:t>Tehtävänanto</a:t>
            </a:r>
            <a:endParaRPr b="1" sz="1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sz="1200"/>
              <a:t>Pohdi viisi keskeistä arvoa, joista sinun hyvä elämäsi koostuu. Hyvä, ei täydellinen, ei huippuelämä.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sz="1200"/>
              <a:t>Käy läpi jokaisen arvon osalta, että mitä se konkreettisesti tarkoittaa. Millaiset teot ja toiminnot edustavat kyseistä arvoa? Keitä ihmisiä siihen kuuluu tai ei kuulu? Mitkä asiat eivät kuulu siihen?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sz="1200"/>
              <a:t>Pohdi, miten ne näkyvät arjessasi tällä hetkellä tai miten ne eivät näy?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5" name="Google Shape;195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0" name="Google Shape;22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2" name="Google Shape;23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3" name="Google Shape;24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sz="1800">
                <a:latin typeface="Montserrat"/>
                <a:ea typeface="Montserrat"/>
                <a:cs typeface="Montserrat"/>
                <a:sym typeface="Montserrat"/>
              </a:rPr>
              <a:t>EI 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</a:pPr>
            <a:r>
              <a:rPr lang="fi-FI" sz="1800">
                <a:latin typeface="Montserrat"/>
                <a:ea typeface="Montserrat"/>
                <a:cs typeface="Montserrat"/>
                <a:sym typeface="Montserrat"/>
              </a:rPr>
              <a:t>Liikaa vaativuutta töiden suhteen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</a:pPr>
            <a:r>
              <a:rPr lang="fi-FI" sz="1800">
                <a:latin typeface="Montserrat"/>
                <a:ea typeface="Montserrat"/>
                <a:cs typeface="Montserrat"/>
                <a:sym typeface="Montserrat"/>
              </a:rPr>
              <a:t>Mitään tekemistä oman jaksamisen kustannuksella</a:t>
            </a:r>
            <a:endParaRPr/>
          </a:p>
        </p:txBody>
      </p:sp>
      <p:sp>
        <p:nvSpPr>
          <p:cNvPr id="254" name="Google Shape;25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fi-FI" sz="1800">
                <a:latin typeface="Montserrat"/>
                <a:ea typeface="Montserrat"/>
                <a:cs typeface="Montserrat"/>
                <a:sym typeface="Montserrat"/>
              </a:rPr>
              <a:t>EI 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</a:pPr>
            <a:r>
              <a:rPr lang="fi-FI" sz="1800">
                <a:latin typeface="Montserrat"/>
                <a:ea typeface="Montserrat"/>
                <a:cs typeface="Montserrat"/>
                <a:sym typeface="Montserrat"/>
              </a:rPr>
              <a:t>Velvollisuuksien tekemistä aina ennen hauskanpitoa – velvollisuudet ei lopu kesken</a:t>
            </a:r>
            <a:endParaRPr/>
          </a:p>
        </p:txBody>
      </p:sp>
      <p:sp>
        <p:nvSpPr>
          <p:cNvPr id="265" name="Google Shape;26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6" name="Google Shape;27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8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50800" rotWithShape="0" algn="ctr">
              <a:srgbClr val="000000">
                <a:alpha val="6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8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cap="sq" cmpd="sng" w="9525">
            <a:solidFill>
              <a:srgbClr val="FEFEF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18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" name="Google Shape;23;p18"/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24" name="Google Shape;24;p18"/>
            <p:cNvCxnSpPr/>
            <p:nvPr/>
          </p:nvCxnSpPr>
          <p:spPr>
            <a:xfrm>
              <a:off x="5250180" y="1267730"/>
              <a:ext cx="0" cy="612648"/>
            </a:xfrm>
            <a:prstGeom prst="straightConnector1">
              <a:avLst/>
            </a:prstGeom>
            <a:solidFill>
              <a:srgbClr val="FEFEFE"/>
            </a:soli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5" name="Google Shape;25;p18"/>
            <p:cNvCxnSpPr/>
            <p:nvPr/>
          </p:nvCxnSpPr>
          <p:spPr>
            <a:xfrm>
              <a:off x="6941820" y="1267730"/>
              <a:ext cx="0" cy="612648"/>
            </a:xfrm>
            <a:prstGeom prst="straightConnector1">
              <a:avLst/>
            </a:prstGeom>
            <a:solidFill>
              <a:srgbClr val="FEFEFE"/>
            </a:soli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6" name="Google Shape;26;p18"/>
            <p:cNvCxnSpPr/>
            <p:nvPr/>
          </p:nvCxnSpPr>
          <p:spPr>
            <a:xfrm>
              <a:off x="5250180" y="1883664"/>
              <a:ext cx="1691640" cy="0"/>
            </a:xfrm>
            <a:prstGeom prst="straightConnector1">
              <a:avLst/>
            </a:prstGeom>
            <a:solidFill>
              <a:srgbClr val="FEFEFE"/>
            </a:soli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7" name="Google Shape;27;p18"/>
          <p:cNvSpPr txBox="1"/>
          <p:nvPr>
            <p:ph type="ctrTitle"/>
          </p:nvPr>
        </p:nvSpPr>
        <p:spPr>
          <a:xfrm>
            <a:off x="1629103" y="2244830"/>
            <a:ext cx="8933796" cy="2437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6800"/>
              <a:buFont typeface="Arial"/>
              <a:buNone/>
              <a:defRPr b="0" sz="6800" cap="non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" type="subTitle"/>
          </p:nvPr>
        </p:nvSpPr>
        <p:spPr>
          <a:xfrm>
            <a:off x="1629101" y="4682062"/>
            <a:ext cx="8936846" cy="4572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FEFEFE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9" name="Google Shape;29;p18"/>
          <p:cNvSpPr txBox="1"/>
          <p:nvPr>
            <p:ph idx="10" type="dt"/>
          </p:nvPr>
        </p:nvSpPr>
        <p:spPr>
          <a:xfrm>
            <a:off x="5318760" y="1341256"/>
            <a:ext cx="1554480" cy="4855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8"/>
          <p:cNvSpPr txBox="1"/>
          <p:nvPr>
            <p:ph idx="11" type="ftr"/>
          </p:nvPr>
        </p:nvSpPr>
        <p:spPr>
          <a:xfrm>
            <a:off x="1629100" y="5177408"/>
            <a:ext cx="5730295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EFEFE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2" type="sldNum"/>
          </p:nvPr>
        </p:nvSpPr>
        <p:spPr>
          <a:xfrm>
            <a:off x="8606920" y="5177408"/>
            <a:ext cx="19559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0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0"/>
          <p:cNvSpPr txBox="1"/>
          <p:nvPr>
            <p:ph idx="1" type="body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0" type="dt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0"/>
          <p:cNvSpPr txBox="1"/>
          <p:nvPr>
            <p:ph idx="11" type="ftr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0"/>
          <p:cNvSpPr txBox="1"/>
          <p:nvPr>
            <p:ph idx="12" type="sldNum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9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9"/>
          <p:cNvSpPr txBox="1"/>
          <p:nvPr>
            <p:ph idx="1" type="body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0" name="Google Shape;50;p19"/>
          <p:cNvSpPr txBox="1"/>
          <p:nvPr>
            <p:ph idx="10" type="dt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1" type="ftr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2" type="sldNum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1"/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rgbClr val="D8D8D8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21"/>
          <p:cNvSpPr/>
          <p:nvPr>
            <p:ph idx="2" type="pic"/>
          </p:nvPr>
        </p:nvSpPr>
        <p:spPr>
          <a:xfrm>
            <a:off x="228599" y="237744"/>
            <a:ext cx="7696201" cy="6382512"/>
          </a:xfrm>
          <a:prstGeom prst="rect">
            <a:avLst/>
          </a:prstGeom>
          <a:solidFill>
            <a:srgbClr val="DCBFC2"/>
          </a:solidFill>
          <a:ln>
            <a:noFill/>
          </a:ln>
        </p:spPr>
      </p:sp>
      <p:sp>
        <p:nvSpPr>
          <p:cNvPr id="56" name="Google Shape;56;p21"/>
          <p:cNvSpPr txBox="1"/>
          <p:nvPr>
            <p:ph idx="10" type="dt"/>
          </p:nvPr>
        </p:nvSpPr>
        <p:spPr>
          <a:xfrm>
            <a:off x="5662337" y="6035040"/>
            <a:ext cx="2071963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1"/>
          <p:cNvSpPr txBox="1"/>
          <p:nvPr>
            <p:ph idx="11" type="ftr"/>
          </p:nvPr>
        </p:nvSpPr>
        <p:spPr>
          <a:xfrm>
            <a:off x="612648" y="6035040"/>
            <a:ext cx="4588002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1"/>
          <p:cNvSpPr txBox="1"/>
          <p:nvPr>
            <p:ph idx="12" type="sldNum"/>
          </p:nvPr>
        </p:nvSpPr>
        <p:spPr>
          <a:xfrm>
            <a:off x="10396728" y="6035040"/>
            <a:ext cx="1225296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59" name="Google Shape;59;p21"/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cap="sq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1"/>
          <p:cNvSpPr txBox="1"/>
          <p:nvPr>
            <p:ph type="title"/>
          </p:nvPr>
        </p:nvSpPr>
        <p:spPr>
          <a:xfrm>
            <a:off x="8477250" y="603504"/>
            <a:ext cx="3144774" cy="16459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1"/>
          <p:cNvSpPr txBox="1"/>
          <p:nvPr>
            <p:ph idx="1" type="body"/>
          </p:nvPr>
        </p:nvSpPr>
        <p:spPr>
          <a:xfrm>
            <a:off x="8477250" y="2386584"/>
            <a:ext cx="3144774" cy="3511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7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>
              <a:srgbClr val="000000">
                <a:alpha val="6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7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cap="sq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7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7" name="Google Shape;67;p17"/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68" name="Google Shape;68;p17"/>
            <p:cNvCxnSpPr/>
            <p:nvPr/>
          </p:nvCxnSpPr>
          <p:spPr>
            <a:xfrm>
              <a:off x="5250180" y="1267730"/>
              <a:ext cx="0" cy="612648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9" name="Google Shape;69;p17"/>
            <p:cNvCxnSpPr/>
            <p:nvPr/>
          </p:nvCxnSpPr>
          <p:spPr>
            <a:xfrm>
              <a:off x="6941820" y="1267730"/>
              <a:ext cx="0" cy="612648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0" name="Google Shape;70;p17"/>
            <p:cNvCxnSpPr/>
            <p:nvPr/>
          </p:nvCxnSpPr>
          <p:spPr>
            <a:xfrm>
              <a:off x="5250180" y="1883664"/>
              <a:ext cx="1691640" cy="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71" name="Google Shape;71;p17"/>
          <p:cNvSpPr txBox="1"/>
          <p:nvPr>
            <p:ph type="ctrTitle"/>
          </p:nvPr>
        </p:nvSpPr>
        <p:spPr>
          <a:xfrm>
            <a:off x="1629103" y="2244830"/>
            <a:ext cx="8933796" cy="2437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800"/>
              <a:buFont typeface="Arial"/>
              <a:buNone/>
              <a:defRPr b="0" sz="6800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subTitle"/>
          </p:nvPr>
        </p:nvSpPr>
        <p:spPr>
          <a:xfrm>
            <a:off x="1629101" y="4682062"/>
            <a:ext cx="8936846" cy="4572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0C0C0C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73" name="Google Shape;73;p17"/>
          <p:cNvSpPr txBox="1"/>
          <p:nvPr>
            <p:ph idx="10" type="dt"/>
          </p:nvPr>
        </p:nvSpPr>
        <p:spPr>
          <a:xfrm>
            <a:off x="5318760" y="1341256"/>
            <a:ext cx="1554480" cy="4855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1" type="ftr"/>
          </p:nvPr>
        </p:nvSpPr>
        <p:spPr>
          <a:xfrm>
            <a:off x="1629100" y="5177408"/>
            <a:ext cx="5730295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2" type="sldNum"/>
          </p:nvPr>
        </p:nvSpPr>
        <p:spPr>
          <a:xfrm>
            <a:off x="8606920" y="5177408"/>
            <a:ext cx="19559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>
              <a:srgbClr val="000000">
                <a:alpha val="6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22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cap="sq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2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22"/>
          <p:cNvSpPr txBox="1"/>
          <p:nvPr>
            <p:ph type="title"/>
          </p:nvPr>
        </p:nvSpPr>
        <p:spPr>
          <a:xfrm>
            <a:off x="1629156" y="2275165"/>
            <a:ext cx="8933688" cy="24068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800"/>
              <a:buFont typeface="Arial"/>
              <a:buNone/>
              <a:defRPr sz="6800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82" name="Google Shape;82;p22"/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83" name="Google Shape;83;p22"/>
            <p:cNvCxnSpPr/>
            <p:nvPr/>
          </p:nvCxnSpPr>
          <p:spPr>
            <a:xfrm>
              <a:off x="5250180" y="1267730"/>
              <a:ext cx="0" cy="612648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4" name="Google Shape;84;p22"/>
            <p:cNvCxnSpPr/>
            <p:nvPr/>
          </p:nvCxnSpPr>
          <p:spPr>
            <a:xfrm>
              <a:off x="6941820" y="1267730"/>
              <a:ext cx="0" cy="612648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5" name="Google Shape;85;p22"/>
            <p:cNvCxnSpPr/>
            <p:nvPr/>
          </p:nvCxnSpPr>
          <p:spPr>
            <a:xfrm>
              <a:off x="5250180" y="1883664"/>
              <a:ext cx="1691640" cy="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86" name="Google Shape;86;p22"/>
          <p:cNvSpPr txBox="1"/>
          <p:nvPr>
            <p:ph idx="1" type="body"/>
          </p:nvPr>
        </p:nvSpPr>
        <p:spPr>
          <a:xfrm>
            <a:off x="1629156" y="4682062"/>
            <a:ext cx="8939784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0C0C0C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7" name="Google Shape;87;p22"/>
          <p:cNvSpPr txBox="1"/>
          <p:nvPr>
            <p:ph idx="10" type="dt"/>
          </p:nvPr>
        </p:nvSpPr>
        <p:spPr>
          <a:xfrm>
            <a:off x="5318760" y="1344502"/>
            <a:ext cx="1554480" cy="498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2"/>
          <p:cNvSpPr txBox="1"/>
          <p:nvPr>
            <p:ph idx="11" type="ftr"/>
          </p:nvPr>
        </p:nvSpPr>
        <p:spPr>
          <a:xfrm>
            <a:off x="1629157" y="5177408"/>
            <a:ext cx="5660134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2"/>
          <p:cNvSpPr txBox="1"/>
          <p:nvPr>
            <p:ph idx="12" type="sldNum"/>
          </p:nvPr>
        </p:nvSpPr>
        <p:spPr>
          <a:xfrm>
            <a:off x="8604504" y="5177408"/>
            <a:ext cx="1958339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3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" type="body"/>
          </p:nvPr>
        </p:nvSpPr>
        <p:spPr>
          <a:xfrm>
            <a:off x="1066800" y="2103120"/>
            <a:ext cx="4663440" cy="3749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302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  <a:defRPr sz="1600"/>
            </a:lvl2pPr>
            <a:lvl3pPr indent="-3175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93" name="Google Shape;93;p23"/>
          <p:cNvSpPr txBox="1"/>
          <p:nvPr>
            <p:ph idx="2" type="body"/>
          </p:nvPr>
        </p:nvSpPr>
        <p:spPr>
          <a:xfrm>
            <a:off x="6461760" y="2103120"/>
            <a:ext cx="4663440" cy="3749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302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  <a:defRPr sz="1600"/>
            </a:lvl2pPr>
            <a:lvl3pPr indent="-3175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94" name="Google Shape;94;p23"/>
          <p:cNvSpPr txBox="1"/>
          <p:nvPr>
            <p:ph idx="10" type="dt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3"/>
          <p:cNvSpPr txBox="1"/>
          <p:nvPr>
            <p:ph idx="11" type="ftr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3"/>
          <p:cNvSpPr txBox="1"/>
          <p:nvPr>
            <p:ph idx="12" type="sldNum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4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4"/>
          <p:cNvSpPr txBox="1"/>
          <p:nvPr>
            <p:ph idx="1" type="body"/>
          </p:nvPr>
        </p:nvSpPr>
        <p:spPr>
          <a:xfrm>
            <a:off x="1069848" y="2074334"/>
            <a:ext cx="46634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b="1" i="0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00" name="Google Shape;100;p24"/>
          <p:cNvSpPr txBox="1"/>
          <p:nvPr>
            <p:ph idx="2" type="body"/>
          </p:nvPr>
        </p:nvSpPr>
        <p:spPr>
          <a:xfrm>
            <a:off x="1069848" y="2792472"/>
            <a:ext cx="4663440" cy="3163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302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  <a:defRPr sz="1600"/>
            </a:lvl2pPr>
            <a:lvl3pPr indent="-3175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101" name="Google Shape;101;p24"/>
          <p:cNvSpPr txBox="1"/>
          <p:nvPr>
            <p:ph idx="3" type="body"/>
          </p:nvPr>
        </p:nvSpPr>
        <p:spPr>
          <a:xfrm>
            <a:off x="6458712" y="2074334"/>
            <a:ext cx="46634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b="1" sz="19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02" name="Google Shape;102;p24"/>
          <p:cNvSpPr txBox="1"/>
          <p:nvPr>
            <p:ph idx="4" type="body"/>
          </p:nvPr>
        </p:nvSpPr>
        <p:spPr>
          <a:xfrm>
            <a:off x="6458712" y="2792471"/>
            <a:ext cx="4663440" cy="31645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302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  <a:defRPr sz="1600"/>
            </a:lvl2pPr>
            <a:lvl3pPr indent="-3175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103" name="Google Shape;103;p24"/>
          <p:cNvSpPr txBox="1"/>
          <p:nvPr>
            <p:ph idx="10" type="dt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4"/>
          <p:cNvSpPr txBox="1"/>
          <p:nvPr>
            <p:ph idx="11" type="ftr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4"/>
          <p:cNvSpPr txBox="1"/>
          <p:nvPr>
            <p:ph idx="12" type="sldNum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5"/>
          <p:cNvSpPr txBox="1"/>
          <p:nvPr>
            <p:ph idx="10" type="dt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5"/>
          <p:cNvSpPr txBox="1"/>
          <p:nvPr>
            <p:ph idx="11" type="ftr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5"/>
          <p:cNvSpPr txBox="1"/>
          <p:nvPr>
            <p:ph idx="12" type="sldNum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6"/>
          <p:cNvSpPr txBox="1"/>
          <p:nvPr>
            <p:ph idx="10" type="dt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6"/>
          <p:cNvSpPr txBox="1"/>
          <p:nvPr>
            <p:ph idx="11" type="ftr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6"/>
          <p:cNvSpPr txBox="1"/>
          <p:nvPr>
            <p:ph idx="12" type="sldNum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7"/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rgbClr val="D8D8D8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27"/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cap="sq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7"/>
          <p:cNvSpPr txBox="1"/>
          <p:nvPr>
            <p:ph type="title"/>
          </p:nvPr>
        </p:nvSpPr>
        <p:spPr>
          <a:xfrm>
            <a:off x="8458200" y="607392"/>
            <a:ext cx="3161963" cy="16459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sz="3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7"/>
          <p:cNvSpPr txBox="1"/>
          <p:nvPr>
            <p:ph idx="1" type="body"/>
          </p:nvPr>
        </p:nvSpPr>
        <p:spPr>
          <a:xfrm>
            <a:off x="685800" y="609600"/>
            <a:ext cx="68580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250" lvl="0" marL="45720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SzPts val="1900"/>
              <a:buChar char="◦"/>
              <a:defRPr sz="1900"/>
            </a:lvl1pPr>
            <a:lvl2pPr indent="-3302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  <a:defRPr sz="1600"/>
            </a:lvl2pPr>
            <a:lvl3pPr indent="-3175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120" name="Google Shape;120;p27"/>
          <p:cNvSpPr txBox="1"/>
          <p:nvPr>
            <p:ph idx="2" type="body"/>
          </p:nvPr>
        </p:nvSpPr>
        <p:spPr>
          <a:xfrm>
            <a:off x="8458200" y="2336800"/>
            <a:ext cx="3161963" cy="36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21" name="Google Shape;121;p27"/>
          <p:cNvSpPr txBox="1"/>
          <p:nvPr>
            <p:ph idx="10" type="dt"/>
          </p:nvPr>
        </p:nvSpPr>
        <p:spPr>
          <a:xfrm>
            <a:off x="5588000" y="6035040"/>
            <a:ext cx="1955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7"/>
          <p:cNvSpPr txBox="1"/>
          <p:nvPr>
            <p:ph idx="11" type="ftr"/>
          </p:nvPr>
        </p:nvSpPr>
        <p:spPr>
          <a:xfrm>
            <a:off x="685801" y="6035040"/>
            <a:ext cx="45847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7"/>
          <p:cNvSpPr txBox="1"/>
          <p:nvPr>
            <p:ph idx="12" type="sldNum"/>
          </p:nvPr>
        </p:nvSpPr>
        <p:spPr>
          <a:xfrm>
            <a:off x="10396728" y="6035040"/>
            <a:ext cx="1223435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8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8"/>
          <p:cNvSpPr txBox="1"/>
          <p:nvPr>
            <p:ph idx="1" type="body"/>
          </p:nvPr>
        </p:nvSpPr>
        <p:spPr>
          <a:xfrm rot="5400000">
            <a:off x="4171188" y="-1001268"/>
            <a:ext cx="3849624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7" name="Google Shape;127;p28"/>
          <p:cNvSpPr txBox="1"/>
          <p:nvPr>
            <p:ph idx="10" type="dt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8"/>
          <p:cNvSpPr txBox="1"/>
          <p:nvPr>
            <p:ph idx="11" type="ftr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8"/>
          <p:cNvSpPr txBox="1"/>
          <p:nvPr>
            <p:ph idx="12" type="sldNum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9"/>
          <p:cNvSpPr txBox="1"/>
          <p:nvPr>
            <p:ph type="title"/>
          </p:nvPr>
        </p:nvSpPr>
        <p:spPr>
          <a:xfrm rot="5400000">
            <a:off x="7543800" y="2209800"/>
            <a:ext cx="52578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9"/>
          <p:cNvSpPr txBox="1"/>
          <p:nvPr>
            <p:ph idx="1" type="body"/>
          </p:nvPr>
        </p:nvSpPr>
        <p:spPr>
          <a:xfrm rot="5400000">
            <a:off x="2247900" y="-647700"/>
            <a:ext cx="5257800" cy="80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3" name="Google Shape;133;p29"/>
          <p:cNvSpPr txBox="1"/>
          <p:nvPr>
            <p:ph idx="10" type="dt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9"/>
          <p:cNvSpPr txBox="1"/>
          <p:nvPr>
            <p:ph idx="11" type="ftr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9"/>
          <p:cNvSpPr txBox="1"/>
          <p:nvPr>
            <p:ph idx="12" type="sldNum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11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6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cap="sq" cmpd="sng" w="9525">
            <a:solidFill>
              <a:srgbClr val="FEFEF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6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6"/>
          <p:cNvSpPr txBox="1"/>
          <p:nvPr>
            <p:ph idx="1" type="body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marR="0" rtl="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200"/>
              <a:buFont typeface="Garamond"/>
              <a:buChar char="◦"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100"/>
              <a:buFont typeface="Garamond"/>
              <a:buChar char="◦"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100"/>
              <a:buFont typeface="Garamond"/>
              <a:buChar char="◦"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100"/>
              <a:buFont typeface="Garamond"/>
              <a:buChar char="◦"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16"/>
          <p:cNvSpPr txBox="1"/>
          <p:nvPr>
            <p:ph idx="10" type="dt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16"/>
          <p:cNvSpPr txBox="1"/>
          <p:nvPr>
            <p:ph idx="11" type="ftr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16"/>
          <p:cNvSpPr txBox="1"/>
          <p:nvPr>
            <p:ph idx="12" type="sldNum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5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rgbClr val="BFBFBF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5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cap="sq" cmpd="sng" w="9525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5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15"/>
          <p:cNvSpPr txBox="1"/>
          <p:nvPr>
            <p:ph idx="1" type="body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marR="0" rtl="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Garamond"/>
              <a:buChar char="◦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Garamond"/>
              <a:buChar char="◦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Garamond"/>
              <a:buChar char="◦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Garamond"/>
              <a:buChar char="◦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15"/>
          <p:cNvSpPr txBox="1"/>
          <p:nvPr>
            <p:ph idx="10" type="dt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15"/>
          <p:cNvSpPr txBox="1"/>
          <p:nvPr>
            <p:ph idx="11" type="ftr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15"/>
          <p:cNvSpPr txBox="1"/>
          <p:nvPr>
            <p:ph idx="12" type="sldNum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1"/>
          <p:cNvPicPr preferRelativeResize="0"/>
          <p:nvPr/>
        </p:nvPicPr>
        <p:blipFill rotWithShape="1">
          <a:blip r:embed="rId3">
            <a:alphaModFix/>
          </a:blip>
          <a:srcRect b="5657" l="0" r="0" t="10388"/>
          <a:stretch/>
        </p:blipFill>
        <p:spPr>
          <a:xfrm>
            <a:off x="20" y="10"/>
            <a:ext cx="12191979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"/>
          <p:cNvSpPr/>
          <p:nvPr/>
        </p:nvSpPr>
        <p:spPr>
          <a:xfrm>
            <a:off x="1307869" y="1267730"/>
            <a:ext cx="9576262" cy="4307950"/>
          </a:xfrm>
          <a:prstGeom prst="rect">
            <a:avLst/>
          </a:prstGeom>
          <a:solidFill>
            <a:schemeClr val="dk1">
              <a:alpha val="29019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"/>
          <p:cNvSpPr/>
          <p:nvPr/>
        </p:nvSpPr>
        <p:spPr>
          <a:xfrm>
            <a:off x="1307868" y="1267730"/>
            <a:ext cx="9576262" cy="4307950"/>
          </a:xfrm>
          <a:prstGeom prst="rect">
            <a:avLst/>
          </a:prstGeom>
          <a:solidFill>
            <a:srgbClr val="C6969B">
              <a:alpha val="4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cap="sq" cmpd="sng" w="9525">
            <a:solidFill>
              <a:srgbClr val="FEFEF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"/>
          <p:cNvSpPr txBox="1"/>
          <p:nvPr>
            <p:ph type="ctrTitle"/>
          </p:nvPr>
        </p:nvSpPr>
        <p:spPr>
          <a:xfrm>
            <a:off x="1769532" y="2091263"/>
            <a:ext cx="8652938" cy="2461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6800"/>
              <a:buFont typeface="Arial"/>
              <a:buNone/>
            </a:pPr>
            <a:r>
              <a:rPr lang="fi-FI">
                <a:latin typeface="Montserrat"/>
                <a:ea typeface="Montserrat"/>
                <a:cs typeface="Montserrat"/>
                <a:sym typeface="Montserrat"/>
              </a:rPr>
              <a:t>YEARLY REVIEW January 2024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1"/>
          <p:cNvSpPr txBox="1"/>
          <p:nvPr>
            <p:ph idx="1" type="subTitle"/>
          </p:nvPr>
        </p:nvSpPr>
        <p:spPr>
          <a:xfrm>
            <a:off x="1769532" y="4623127"/>
            <a:ext cx="8655200" cy="4572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"/>
          <p:cNvSpPr/>
          <p:nvPr/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rgbClr val="D8D8D8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p2"/>
          <p:cNvSpPr/>
          <p:nvPr/>
        </p:nvSpPr>
        <p:spPr>
          <a:xfrm>
            <a:off x="464819" y="466344"/>
            <a:ext cx="3959352" cy="5925312"/>
          </a:xfrm>
          <a:prstGeom prst="rect">
            <a:avLst/>
          </a:prstGeom>
          <a:noFill/>
          <a:ln cap="sq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"/>
          <p:cNvSpPr txBox="1"/>
          <p:nvPr>
            <p:ph type="title"/>
          </p:nvPr>
        </p:nvSpPr>
        <p:spPr>
          <a:xfrm>
            <a:off x="676240" y="875324"/>
            <a:ext cx="3536510" cy="5093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fi-FI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Review of 2023</a:t>
            </a:r>
            <a:endParaRPr sz="4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" name="Google Shape;155;p2"/>
          <p:cNvSpPr txBox="1"/>
          <p:nvPr>
            <p:ph idx="1" type="body"/>
          </p:nvPr>
        </p:nvSpPr>
        <p:spPr>
          <a:xfrm>
            <a:off x="4635592" y="237744"/>
            <a:ext cx="6489608" cy="6382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b="1" lang="fi-FI" sz="1700">
                <a:latin typeface="Montserrat"/>
                <a:ea typeface="Montserrat"/>
                <a:cs typeface="Montserrat"/>
                <a:sym typeface="Montserrat"/>
              </a:rPr>
              <a:t>What I am proud of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36550" lvl="0" marL="457200" rtl="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700"/>
              <a:buFont typeface="Montserrat"/>
              <a:buChar char="◦"/>
            </a:pPr>
            <a:r>
              <a:rPr lang="fi-FI" sz="1700">
                <a:latin typeface="Montserrat"/>
                <a:ea typeface="Montserrat"/>
                <a:cs typeface="Montserrat"/>
                <a:sym typeface="Montserrat"/>
              </a:rPr>
              <a:t>xx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3"/>
          <p:cNvSpPr/>
          <p:nvPr/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rgbClr val="D8D8D8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3"/>
          <p:cNvSpPr/>
          <p:nvPr/>
        </p:nvSpPr>
        <p:spPr>
          <a:xfrm>
            <a:off x="464819" y="466344"/>
            <a:ext cx="3959352" cy="5925312"/>
          </a:xfrm>
          <a:prstGeom prst="rect">
            <a:avLst/>
          </a:prstGeom>
          <a:noFill/>
          <a:ln cap="sq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3"/>
          <p:cNvSpPr txBox="1"/>
          <p:nvPr>
            <p:ph type="title"/>
          </p:nvPr>
        </p:nvSpPr>
        <p:spPr>
          <a:xfrm>
            <a:off x="676240" y="875324"/>
            <a:ext cx="3536510" cy="5093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fi-FI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Review of 2023</a:t>
            </a:r>
            <a:endParaRPr sz="4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4" name="Google Shape;164;p3"/>
          <p:cNvSpPr txBox="1"/>
          <p:nvPr>
            <p:ph idx="1" type="body"/>
          </p:nvPr>
        </p:nvSpPr>
        <p:spPr>
          <a:xfrm>
            <a:off x="4635592" y="237744"/>
            <a:ext cx="6489608" cy="6382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b="1" lang="fi-FI" sz="1700">
                <a:latin typeface="Montserrat"/>
                <a:ea typeface="Montserrat"/>
                <a:cs typeface="Montserrat"/>
                <a:sym typeface="Montserrat"/>
              </a:rPr>
              <a:t>What I am grateful for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36550" lvl="0" marL="457200" rtl="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700"/>
              <a:buFont typeface="Montserrat"/>
              <a:buChar char="◦"/>
            </a:pPr>
            <a:r>
              <a:rPr lang="fi-FI" sz="1700">
                <a:latin typeface="Montserrat"/>
                <a:ea typeface="Montserrat"/>
                <a:cs typeface="Montserrat"/>
                <a:sym typeface="Montserrat"/>
              </a:rPr>
              <a:t>xx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4"/>
          <p:cNvSpPr/>
          <p:nvPr/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rgbClr val="D8D8D8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4"/>
          <p:cNvSpPr/>
          <p:nvPr/>
        </p:nvSpPr>
        <p:spPr>
          <a:xfrm>
            <a:off x="464819" y="466344"/>
            <a:ext cx="3959352" cy="5925312"/>
          </a:xfrm>
          <a:prstGeom prst="rect">
            <a:avLst/>
          </a:prstGeom>
          <a:noFill/>
          <a:ln cap="sq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4"/>
          <p:cNvSpPr txBox="1"/>
          <p:nvPr>
            <p:ph type="title"/>
          </p:nvPr>
        </p:nvSpPr>
        <p:spPr>
          <a:xfrm>
            <a:off x="676240" y="875324"/>
            <a:ext cx="3536510" cy="5093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fi-FI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Review of 2023</a:t>
            </a:r>
            <a:endParaRPr sz="4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" name="Google Shape;173;p4"/>
          <p:cNvSpPr txBox="1"/>
          <p:nvPr>
            <p:ph idx="1" type="body"/>
          </p:nvPr>
        </p:nvSpPr>
        <p:spPr>
          <a:xfrm>
            <a:off x="4635592" y="237744"/>
            <a:ext cx="6489608" cy="6382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b="1" lang="fi-FI" sz="1700">
                <a:latin typeface="Montserrat"/>
                <a:ea typeface="Montserrat"/>
                <a:cs typeface="Montserrat"/>
                <a:sym typeface="Montserrat"/>
              </a:rPr>
              <a:t>What I found challenging</a:t>
            </a:r>
            <a:endParaRPr b="1" sz="1700">
              <a:latin typeface="Montserrat"/>
              <a:ea typeface="Montserrat"/>
              <a:cs typeface="Montserrat"/>
              <a:sym typeface="Montserrat"/>
            </a:endParaRPr>
          </a:p>
          <a:p>
            <a:pPr indent="-336550" lvl="0" marL="457200" rtl="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700"/>
              <a:buFont typeface="Montserrat"/>
              <a:buChar char="◦"/>
            </a:pPr>
            <a:r>
              <a:rPr lang="fi-FI" sz="1700">
                <a:latin typeface="Montserrat"/>
                <a:ea typeface="Montserrat"/>
                <a:cs typeface="Montserrat"/>
                <a:sym typeface="Montserrat"/>
              </a:rPr>
              <a:t>xx</a:t>
            </a:r>
            <a:endParaRPr b="1" sz="17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rgbClr val="D8D8D8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464819" y="466344"/>
            <a:ext cx="3959352" cy="5925312"/>
          </a:xfrm>
          <a:prstGeom prst="rect">
            <a:avLst/>
          </a:prstGeom>
          <a:noFill/>
          <a:ln cap="sq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5"/>
          <p:cNvSpPr txBox="1"/>
          <p:nvPr>
            <p:ph type="title"/>
          </p:nvPr>
        </p:nvSpPr>
        <p:spPr>
          <a:xfrm>
            <a:off x="676240" y="875324"/>
            <a:ext cx="3536510" cy="5093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fi-FI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Review of 2023</a:t>
            </a:r>
            <a:endParaRPr sz="4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" name="Google Shape;182;p5"/>
          <p:cNvSpPr txBox="1"/>
          <p:nvPr>
            <p:ph idx="1" type="body"/>
          </p:nvPr>
        </p:nvSpPr>
        <p:spPr>
          <a:xfrm>
            <a:off x="4635592" y="237744"/>
            <a:ext cx="6489608" cy="6382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b="1" lang="fi-FI" sz="1700">
                <a:latin typeface="Montserrat"/>
                <a:ea typeface="Montserrat"/>
                <a:cs typeface="Montserrat"/>
                <a:sym typeface="Montserrat"/>
              </a:rPr>
              <a:t>What I learned</a:t>
            </a:r>
            <a:endParaRPr b="1" sz="1700">
              <a:latin typeface="Montserrat"/>
              <a:ea typeface="Montserrat"/>
              <a:cs typeface="Montserrat"/>
              <a:sym typeface="Montserrat"/>
            </a:endParaRPr>
          </a:p>
          <a:p>
            <a:pPr indent="-336550" lvl="0" marL="457200" rtl="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700"/>
              <a:buFont typeface="Montserrat"/>
              <a:buChar char="◦"/>
            </a:pPr>
            <a:r>
              <a:rPr lang="fi-FI" sz="1700">
                <a:latin typeface="Montserrat"/>
                <a:ea typeface="Montserrat"/>
                <a:cs typeface="Montserrat"/>
                <a:sym typeface="Montserrat"/>
              </a:rPr>
              <a:t>xx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B7B7B"/>
            </a:gs>
            <a:gs pos="100000">
              <a:schemeClr val="dk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7B7B7B"/>
              </a:gs>
              <a:gs pos="100000">
                <a:schemeClr val="dk1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6"/>
          <p:cNvSpPr/>
          <p:nvPr/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6"/>
          <p:cNvSpPr/>
          <p:nvPr/>
        </p:nvSpPr>
        <p:spPr>
          <a:xfrm>
            <a:off x="464819" y="466344"/>
            <a:ext cx="3959352" cy="5925312"/>
          </a:xfrm>
          <a:prstGeom prst="rect">
            <a:avLst/>
          </a:prstGeom>
          <a:noFill/>
          <a:ln cap="sq" cmpd="sng" w="9525">
            <a:solidFill>
              <a:srgbClr val="FEFEF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i-FI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6"/>
          <p:cNvSpPr txBox="1"/>
          <p:nvPr>
            <p:ph type="title"/>
          </p:nvPr>
        </p:nvSpPr>
        <p:spPr>
          <a:xfrm>
            <a:off x="676240" y="875324"/>
            <a:ext cx="3536510" cy="5093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fi-FI" sz="4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Who am I and what do I want?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" name="Google Shape;191;p6"/>
          <p:cNvSpPr txBox="1"/>
          <p:nvPr>
            <p:ph idx="1" type="body"/>
          </p:nvPr>
        </p:nvSpPr>
        <p:spPr>
          <a:xfrm>
            <a:off x="4654294" y="237745"/>
            <a:ext cx="6470906" cy="6382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SzPts val="2000"/>
              <a:buFont typeface="Montserrat"/>
              <a:buChar char="◦"/>
            </a:pPr>
            <a:r>
              <a:rPr lang="fi-FI" sz="2000">
                <a:latin typeface="Montserrat"/>
                <a:ea typeface="Montserrat"/>
                <a:cs typeface="Montserrat"/>
                <a:sym typeface="Montserrat"/>
              </a:rPr>
              <a:t>vz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473982" y="488542"/>
            <a:ext cx="11244036" cy="5880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9" name="Google Shape;199;p7"/>
          <p:cNvCxnSpPr/>
          <p:nvPr/>
        </p:nvCxnSpPr>
        <p:spPr>
          <a:xfrm>
            <a:off x="4684442" y="2057401"/>
            <a:ext cx="0" cy="2743200"/>
          </a:xfrm>
          <a:prstGeom prst="straightConnector1">
            <a:avLst/>
          </a:prstGeom>
          <a:noFill/>
          <a:ln cap="flat" cmpd="sng" w="158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0" name="Google Shape;200;p7"/>
          <p:cNvSpPr/>
          <p:nvPr/>
        </p:nvSpPr>
        <p:spPr>
          <a:xfrm>
            <a:off x="669036" y="685800"/>
            <a:ext cx="10853928" cy="5486400"/>
          </a:xfrm>
          <a:prstGeom prst="rect">
            <a:avLst/>
          </a:prstGeom>
          <a:noFill/>
          <a:ln cap="sq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7"/>
          <p:cNvSpPr txBox="1"/>
          <p:nvPr>
            <p:ph type="title"/>
          </p:nvPr>
        </p:nvSpPr>
        <p:spPr>
          <a:xfrm>
            <a:off x="866440" y="1000370"/>
            <a:ext cx="3462079" cy="4857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fi-FI" sz="4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Good life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02" name="Google Shape;202;p7"/>
          <p:cNvGrpSpPr/>
          <p:nvPr/>
        </p:nvGrpSpPr>
        <p:grpSpPr>
          <a:xfrm>
            <a:off x="5913710" y="1506440"/>
            <a:ext cx="4386227" cy="3790882"/>
            <a:chOff x="1320552" y="2284"/>
            <a:chExt cx="4386227" cy="3790882"/>
          </a:xfrm>
        </p:grpSpPr>
        <p:sp>
          <p:nvSpPr>
            <p:cNvPr id="203" name="Google Shape;203;p7"/>
            <p:cNvSpPr/>
            <p:nvPr/>
          </p:nvSpPr>
          <p:spPr>
            <a:xfrm>
              <a:off x="2881446" y="2284"/>
              <a:ext cx="1264439" cy="821885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7"/>
            <p:cNvSpPr txBox="1"/>
            <p:nvPr/>
          </p:nvSpPr>
          <p:spPr>
            <a:xfrm>
              <a:off x="2921567" y="42405"/>
              <a:ext cx="1184197" cy="7416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Bodoni"/>
                <a:buNone/>
              </a:pPr>
              <a:r>
                <a:rPr lang="fi-FI" sz="13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Family</a:t>
              </a:r>
              <a:endPara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05" name="Google Shape;205;p7"/>
            <p:cNvSpPr/>
            <p:nvPr/>
          </p:nvSpPr>
          <p:spPr>
            <a:xfrm>
              <a:off x="1872445" y="413227"/>
              <a:ext cx="3282441" cy="3282441"/>
            </a:xfrm>
            <a:custGeom>
              <a:rect b="b" l="l" r="r" t="t"/>
              <a:pathLst>
                <a:path extrusionOk="0" h="120000" w="120000">
                  <a:moveTo>
                    <a:pt x="83430" y="4764"/>
                  </a:moveTo>
                  <a:lnTo>
                    <a:pt x="83430" y="4764"/>
                  </a:lnTo>
                  <a:cubicBezTo>
                    <a:pt x="94001" y="9248"/>
                    <a:pt x="103063" y="16671"/>
                    <a:pt x="109540" y="26151"/>
                  </a:cubicBezTo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7"/>
            <p:cNvSpPr/>
            <p:nvPr/>
          </p:nvSpPr>
          <p:spPr>
            <a:xfrm>
              <a:off x="4442340" y="1136340"/>
              <a:ext cx="1264439" cy="821885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7"/>
            <p:cNvSpPr txBox="1"/>
            <p:nvPr/>
          </p:nvSpPr>
          <p:spPr>
            <a:xfrm>
              <a:off x="4482461" y="1176461"/>
              <a:ext cx="1184197" cy="7416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lang="fi-FI" sz="13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Relationships</a:t>
              </a:r>
              <a:endPara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08" name="Google Shape;208;p7"/>
            <p:cNvSpPr/>
            <p:nvPr/>
          </p:nvSpPr>
          <p:spPr>
            <a:xfrm>
              <a:off x="1872445" y="413227"/>
              <a:ext cx="3282441" cy="3282441"/>
            </a:xfrm>
            <a:custGeom>
              <a:rect b="b" l="l" r="r" t="t"/>
              <a:pathLst>
                <a:path extrusionOk="0" h="120000" w="120000">
                  <a:moveTo>
                    <a:pt x="119918" y="56866"/>
                  </a:moveTo>
                  <a:cubicBezTo>
                    <a:pt x="120591" y="69730"/>
                    <a:pt x="117106" y="82469"/>
                    <a:pt x="109978" y="93199"/>
                  </a:cubicBezTo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7"/>
            <p:cNvSpPr/>
            <p:nvPr/>
          </p:nvSpPr>
          <p:spPr>
            <a:xfrm>
              <a:off x="3846132" y="2971281"/>
              <a:ext cx="1264439" cy="821885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7"/>
            <p:cNvSpPr txBox="1"/>
            <p:nvPr/>
          </p:nvSpPr>
          <p:spPr>
            <a:xfrm>
              <a:off x="3886253" y="3011402"/>
              <a:ext cx="1184197" cy="7416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lang="fi-FI" sz="13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Impact</a:t>
              </a:r>
              <a:endPara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11" name="Google Shape;211;p7"/>
            <p:cNvSpPr/>
            <p:nvPr/>
          </p:nvSpPr>
          <p:spPr>
            <a:xfrm>
              <a:off x="1872445" y="413227"/>
              <a:ext cx="3282441" cy="3282441"/>
            </a:xfrm>
            <a:custGeom>
              <a:rect b="b" l="l" r="r" t="t"/>
              <a:pathLst>
                <a:path extrusionOk="0" h="120000" w="120000">
                  <a:moveTo>
                    <a:pt x="71916" y="118805"/>
                  </a:moveTo>
                  <a:cubicBezTo>
                    <a:pt x="64052" y="120399"/>
                    <a:pt x="55948" y="120399"/>
                    <a:pt x="48084" y="118805"/>
                  </a:cubicBezTo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7"/>
            <p:cNvSpPr/>
            <p:nvPr/>
          </p:nvSpPr>
          <p:spPr>
            <a:xfrm>
              <a:off x="1916761" y="2971281"/>
              <a:ext cx="1264439" cy="821885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7"/>
            <p:cNvSpPr txBox="1"/>
            <p:nvPr/>
          </p:nvSpPr>
          <p:spPr>
            <a:xfrm>
              <a:off x="1956882" y="3011402"/>
              <a:ext cx="1184197" cy="7416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lang="fi-FI" sz="13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Joy</a:t>
              </a:r>
              <a:endPara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14" name="Google Shape;214;p7"/>
            <p:cNvSpPr/>
            <p:nvPr/>
          </p:nvSpPr>
          <p:spPr>
            <a:xfrm>
              <a:off x="1872445" y="413227"/>
              <a:ext cx="3282441" cy="3282441"/>
            </a:xfrm>
            <a:custGeom>
              <a:rect b="b" l="l" r="r" t="t"/>
              <a:pathLst>
                <a:path extrusionOk="0" h="120000" w="120000">
                  <a:moveTo>
                    <a:pt x="10021" y="93199"/>
                  </a:moveTo>
                  <a:lnTo>
                    <a:pt x="10021" y="93199"/>
                  </a:lnTo>
                  <a:cubicBezTo>
                    <a:pt x="2894" y="82469"/>
                    <a:pt x="-591" y="69730"/>
                    <a:pt x="81" y="56866"/>
                  </a:cubicBezTo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7"/>
            <p:cNvSpPr/>
            <p:nvPr/>
          </p:nvSpPr>
          <p:spPr>
            <a:xfrm>
              <a:off x="1320552" y="1136340"/>
              <a:ext cx="1264439" cy="821885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7"/>
            <p:cNvSpPr txBox="1"/>
            <p:nvPr/>
          </p:nvSpPr>
          <p:spPr>
            <a:xfrm>
              <a:off x="1360673" y="1176461"/>
              <a:ext cx="1184197" cy="7416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lang="fi-FI" sz="13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Wellbeing</a:t>
              </a:r>
              <a:endPara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17" name="Google Shape;217;p7"/>
            <p:cNvSpPr/>
            <p:nvPr/>
          </p:nvSpPr>
          <p:spPr>
            <a:xfrm>
              <a:off x="1872445" y="413227"/>
              <a:ext cx="3282441" cy="3282441"/>
            </a:xfrm>
            <a:custGeom>
              <a:rect b="b" l="l" r="r" t="t"/>
              <a:pathLst>
                <a:path extrusionOk="0" h="120000" w="120000">
                  <a:moveTo>
                    <a:pt x="10460" y="26151"/>
                  </a:moveTo>
                  <a:lnTo>
                    <a:pt x="10460" y="26151"/>
                  </a:lnTo>
                  <a:cubicBezTo>
                    <a:pt x="16938" y="16670"/>
                    <a:pt x="26000" y="9248"/>
                    <a:pt x="36570" y="4764"/>
                  </a:cubicBezTo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8"/>
          <p:cNvSpPr/>
          <p:nvPr/>
        </p:nvSpPr>
        <p:spPr>
          <a:xfrm>
            <a:off x="656197" y="643464"/>
            <a:ext cx="4143830" cy="556630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rotWithShape="0" algn="ctr">
              <a:srgbClr val="000000">
                <a:alpha val="6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8"/>
          <p:cNvSpPr/>
          <p:nvPr/>
        </p:nvSpPr>
        <p:spPr>
          <a:xfrm>
            <a:off x="821587" y="806860"/>
            <a:ext cx="3813048" cy="5239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8"/>
          <p:cNvSpPr txBox="1"/>
          <p:nvPr>
            <p:ph type="title"/>
          </p:nvPr>
        </p:nvSpPr>
        <p:spPr>
          <a:xfrm>
            <a:off x="983887" y="1185059"/>
            <a:ext cx="3491832" cy="44878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fi-FI" sz="4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Wellbeing</a:t>
            </a:r>
            <a:endParaRPr sz="4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" name="Google Shape;226;p8"/>
          <p:cNvSpPr/>
          <p:nvPr/>
        </p:nvSpPr>
        <p:spPr>
          <a:xfrm>
            <a:off x="5443494" y="276008"/>
            <a:ext cx="6463060" cy="6305984"/>
          </a:xfrm>
          <a:prstGeom prst="rect">
            <a:avLst/>
          </a:prstGeom>
          <a:solidFill>
            <a:srgbClr val="D8D8D8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8"/>
          <p:cNvSpPr/>
          <p:nvPr/>
        </p:nvSpPr>
        <p:spPr>
          <a:xfrm>
            <a:off x="5608842" y="438912"/>
            <a:ext cx="6132365" cy="5980176"/>
          </a:xfrm>
          <a:prstGeom prst="rect">
            <a:avLst/>
          </a:prstGeom>
          <a:noFill/>
          <a:ln cap="sq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8"/>
          <p:cNvSpPr txBox="1"/>
          <p:nvPr>
            <p:ph idx="1" type="body"/>
          </p:nvPr>
        </p:nvSpPr>
        <p:spPr>
          <a:xfrm>
            <a:off x="5608850" y="438900"/>
            <a:ext cx="5925300" cy="59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◦"/>
            </a:pPr>
            <a:r>
              <a:rPr lang="fi-FI" sz="2000">
                <a:latin typeface="Montserrat"/>
                <a:ea typeface="Montserrat"/>
                <a:cs typeface="Montserrat"/>
                <a:sym typeface="Montserrat"/>
              </a:rPr>
              <a:t>8 hours of sleep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0" marL="182880" rtl="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SzPts val="2000"/>
              <a:buFont typeface="Montserrat"/>
              <a:buChar char="◦"/>
            </a:pPr>
            <a:r>
              <a:rPr lang="fi-FI" sz="2000">
                <a:latin typeface="Montserrat"/>
                <a:ea typeface="Montserrat"/>
                <a:cs typeface="Montserrat"/>
                <a:sym typeface="Montserrat"/>
              </a:rPr>
              <a:t>Exercise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78" lvl="1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Montserrat"/>
              <a:buChar char="◦"/>
            </a:pPr>
            <a:r>
              <a:rPr lang="fi-FI" sz="1800">
                <a:latin typeface="Montserrat"/>
                <a:ea typeface="Montserrat"/>
                <a:cs typeface="Montserrat"/>
                <a:sym typeface="Montserrat"/>
              </a:rPr>
              <a:t>Pilates once a week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182878" lvl="1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Montserrat"/>
              <a:buChar char="◦"/>
            </a:pPr>
            <a:r>
              <a:rPr lang="fi-FI" sz="1800">
                <a:latin typeface="Montserrat"/>
                <a:ea typeface="Montserrat"/>
                <a:cs typeface="Montserrat"/>
                <a:sym typeface="Montserrat"/>
              </a:rPr>
              <a:t>Biking to work from April to October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9" name="Google Shape;229;p8"/>
          <p:cNvSpPr txBox="1"/>
          <p:nvPr/>
        </p:nvSpPr>
        <p:spPr>
          <a:xfrm>
            <a:off x="4030133" y="284480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9"/>
          <p:cNvSpPr/>
          <p:nvPr/>
        </p:nvSpPr>
        <p:spPr>
          <a:xfrm>
            <a:off x="656197" y="643464"/>
            <a:ext cx="4143830" cy="556630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rotWithShape="0" algn="ctr">
              <a:srgbClr val="000000">
                <a:alpha val="6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9"/>
          <p:cNvSpPr/>
          <p:nvPr/>
        </p:nvSpPr>
        <p:spPr>
          <a:xfrm>
            <a:off x="821587" y="806860"/>
            <a:ext cx="3813048" cy="5239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9"/>
          <p:cNvSpPr txBox="1"/>
          <p:nvPr>
            <p:ph type="title"/>
          </p:nvPr>
        </p:nvSpPr>
        <p:spPr>
          <a:xfrm>
            <a:off x="983887" y="1185059"/>
            <a:ext cx="3491832" cy="44878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fi-FI" sz="4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Family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8" name="Google Shape;238;p9"/>
          <p:cNvSpPr/>
          <p:nvPr/>
        </p:nvSpPr>
        <p:spPr>
          <a:xfrm>
            <a:off x="5443494" y="276008"/>
            <a:ext cx="6463060" cy="6305984"/>
          </a:xfrm>
          <a:prstGeom prst="rect">
            <a:avLst/>
          </a:prstGeom>
          <a:solidFill>
            <a:srgbClr val="D8D8D8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9"/>
          <p:cNvSpPr/>
          <p:nvPr/>
        </p:nvSpPr>
        <p:spPr>
          <a:xfrm>
            <a:off x="5608842" y="438912"/>
            <a:ext cx="6132365" cy="5980176"/>
          </a:xfrm>
          <a:prstGeom prst="rect">
            <a:avLst/>
          </a:prstGeom>
          <a:noFill/>
          <a:ln cap="sq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9"/>
          <p:cNvSpPr txBox="1"/>
          <p:nvPr>
            <p:ph idx="1" type="body"/>
          </p:nvPr>
        </p:nvSpPr>
        <p:spPr>
          <a:xfrm>
            <a:off x="5608850" y="453900"/>
            <a:ext cx="5927100" cy="59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92405" lvl="0" marL="18288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◦"/>
            </a:pPr>
            <a:r>
              <a:rPr lang="fi-FI" sz="2000">
                <a:latin typeface="Montserrat"/>
                <a:ea typeface="Montserrat"/>
                <a:cs typeface="Montserrat"/>
                <a:sym typeface="Montserrat"/>
              </a:rPr>
              <a:t>Relationship to my partner</a:t>
            </a:r>
            <a:r>
              <a:rPr lang="fi-FI" sz="200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91452" lvl="1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Montserrat"/>
              <a:buChar char="◦"/>
            </a:pPr>
            <a:r>
              <a:rPr lang="fi-FI" sz="1800">
                <a:latin typeface="Montserrat"/>
                <a:ea typeface="Montserrat"/>
                <a:cs typeface="Montserrat"/>
                <a:sym typeface="Montserrat"/>
              </a:rPr>
              <a:t>Date night at least once a month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192405" lvl="0" marL="182880" rtl="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SzPts val="2000"/>
              <a:buFont typeface="Montserrat"/>
              <a:buChar char="◦"/>
            </a:pPr>
            <a:r>
              <a:rPr lang="fi-FI" sz="2000">
                <a:latin typeface="Montserrat"/>
                <a:ea typeface="Montserrat"/>
                <a:cs typeface="Montserrat"/>
                <a:sym typeface="Montserrat"/>
              </a:rPr>
              <a:t>Kids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91452" lvl="1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Montserrat"/>
              <a:buChar char="◦"/>
            </a:pPr>
            <a:r>
              <a:rPr lang="fi-FI" sz="1800">
                <a:latin typeface="Montserrat"/>
                <a:ea typeface="Montserrat"/>
                <a:cs typeface="Montserrat"/>
                <a:sym typeface="Montserrat"/>
              </a:rPr>
              <a:t>Doing excursions within the capital area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92405" lvl="0" marL="182880" rtl="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SzPts val="2000"/>
              <a:buFont typeface="Montserrat"/>
              <a:buChar char="◦"/>
            </a:pPr>
            <a:r>
              <a:rPr lang="fi-FI" sz="2000">
                <a:latin typeface="Montserrat"/>
                <a:ea typeface="Montserrat"/>
                <a:cs typeface="Montserrat"/>
                <a:sym typeface="Montserrat"/>
              </a:rPr>
              <a:t>Wider family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91452" lvl="1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Montserrat"/>
              <a:buChar char="◦"/>
            </a:pPr>
            <a:r>
              <a:rPr lang="fi-FI" sz="1800">
                <a:latin typeface="Montserrat"/>
                <a:ea typeface="Montserrat"/>
                <a:cs typeface="Montserrat"/>
                <a:sym typeface="Montserrat"/>
              </a:rPr>
              <a:t>Close contact with both </a:t>
            </a:r>
            <a:r>
              <a:rPr lang="fi-FI" sz="1800">
                <a:latin typeface="Montserrat"/>
                <a:ea typeface="Montserrat"/>
                <a:cs typeface="Montserrat"/>
                <a:sym typeface="Montserrat"/>
              </a:rPr>
              <a:t>grandparents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0"/>
          <p:cNvSpPr/>
          <p:nvPr/>
        </p:nvSpPr>
        <p:spPr>
          <a:xfrm>
            <a:off x="656197" y="643464"/>
            <a:ext cx="4143830" cy="556630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rotWithShape="0" algn="ctr">
              <a:srgbClr val="000000">
                <a:alpha val="6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0"/>
          <p:cNvSpPr/>
          <p:nvPr/>
        </p:nvSpPr>
        <p:spPr>
          <a:xfrm>
            <a:off x="821587" y="806860"/>
            <a:ext cx="3813048" cy="5239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0"/>
          <p:cNvSpPr txBox="1"/>
          <p:nvPr>
            <p:ph type="title"/>
          </p:nvPr>
        </p:nvSpPr>
        <p:spPr>
          <a:xfrm>
            <a:off x="983887" y="1185059"/>
            <a:ext cx="3491832" cy="44878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fi-FI" sz="4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Relation-</a:t>
            </a:r>
            <a:endParaRPr sz="4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fi-FI" sz="4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ships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9" name="Google Shape;249;p10"/>
          <p:cNvSpPr/>
          <p:nvPr/>
        </p:nvSpPr>
        <p:spPr>
          <a:xfrm>
            <a:off x="5443494" y="276008"/>
            <a:ext cx="6463060" cy="6305984"/>
          </a:xfrm>
          <a:prstGeom prst="rect">
            <a:avLst/>
          </a:prstGeom>
          <a:solidFill>
            <a:srgbClr val="D8D8D8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0"/>
          <p:cNvSpPr/>
          <p:nvPr/>
        </p:nvSpPr>
        <p:spPr>
          <a:xfrm>
            <a:off x="5608842" y="438912"/>
            <a:ext cx="6132365" cy="5980176"/>
          </a:xfrm>
          <a:prstGeom prst="rect">
            <a:avLst/>
          </a:prstGeom>
          <a:noFill/>
          <a:ln cap="sq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0"/>
          <p:cNvSpPr txBox="1"/>
          <p:nvPr>
            <p:ph idx="1" type="body"/>
          </p:nvPr>
        </p:nvSpPr>
        <p:spPr>
          <a:xfrm>
            <a:off x="5608850" y="438900"/>
            <a:ext cx="5978100" cy="59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◦"/>
            </a:pPr>
            <a:r>
              <a:rPr lang="fi-FI" sz="2000">
                <a:latin typeface="Montserrat"/>
                <a:ea typeface="Montserrat"/>
                <a:cs typeface="Montserrat"/>
                <a:sym typeface="Montserrat"/>
              </a:rPr>
              <a:t>Friends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1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Montserrat"/>
              <a:buChar char="◦"/>
            </a:pPr>
            <a:r>
              <a:rPr lang="fi-FI" sz="1800">
                <a:latin typeface="Montserrat"/>
                <a:ea typeface="Montserrat"/>
                <a:cs typeface="Montserrat"/>
                <a:sym typeface="Montserrat"/>
              </a:rPr>
              <a:t>xx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0" marL="182880" rtl="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SzPts val="2000"/>
              <a:buFont typeface="Montserrat"/>
              <a:buChar char="◦"/>
            </a:pPr>
            <a:r>
              <a:rPr lang="fi-FI" sz="2000">
                <a:latin typeface="Montserrat"/>
                <a:ea typeface="Montserrat"/>
                <a:cs typeface="Montserrat"/>
                <a:sym typeface="Montserrat"/>
              </a:rPr>
              <a:t>Colleagues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1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Montserrat"/>
              <a:buChar char="◦"/>
            </a:pPr>
            <a:r>
              <a:rPr lang="fi-FI" sz="1800">
                <a:latin typeface="Montserrat"/>
                <a:ea typeface="Montserrat"/>
                <a:cs typeface="Montserrat"/>
                <a:sym typeface="Montserrat"/>
              </a:rPr>
              <a:t>xx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1"/>
          <p:cNvSpPr/>
          <p:nvPr/>
        </p:nvSpPr>
        <p:spPr>
          <a:xfrm>
            <a:off x="656197" y="643464"/>
            <a:ext cx="4143830" cy="556630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rotWithShape="0" algn="ctr">
              <a:srgbClr val="000000">
                <a:alpha val="6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1"/>
          <p:cNvSpPr/>
          <p:nvPr/>
        </p:nvSpPr>
        <p:spPr>
          <a:xfrm>
            <a:off x="821587" y="806860"/>
            <a:ext cx="3813048" cy="5239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1"/>
          <p:cNvSpPr txBox="1"/>
          <p:nvPr>
            <p:ph type="title"/>
          </p:nvPr>
        </p:nvSpPr>
        <p:spPr>
          <a:xfrm>
            <a:off x="983887" y="1185059"/>
            <a:ext cx="3491832" cy="44878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fi-FI" sz="4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Impact</a:t>
            </a:r>
            <a:endParaRPr sz="4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0" name="Google Shape;260;p11"/>
          <p:cNvSpPr/>
          <p:nvPr/>
        </p:nvSpPr>
        <p:spPr>
          <a:xfrm>
            <a:off x="5443494" y="276008"/>
            <a:ext cx="6463060" cy="6305984"/>
          </a:xfrm>
          <a:prstGeom prst="rect">
            <a:avLst/>
          </a:prstGeom>
          <a:solidFill>
            <a:srgbClr val="D8D8D8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1"/>
          <p:cNvSpPr/>
          <p:nvPr/>
        </p:nvSpPr>
        <p:spPr>
          <a:xfrm>
            <a:off x="5608842" y="438912"/>
            <a:ext cx="6132365" cy="5980176"/>
          </a:xfrm>
          <a:prstGeom prst="rect">
            <a:avLst/>
          </a:prstGeom>
          <a:noFill/>
          <a:ln cap="sq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1"/>
          <p:cNvSpPr txBox="1"/>
          <p:nvPr>
            <p:ph idx="1" type="body"/>
          </p:nvPr>
        </p:nvSpPr>
        <p:spPr>
          <a:xfrm>
            <a:off x="5608850" y="438901"/>
            <a:ext cx="5676900" cy="59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SzPts val="2000"/>
              <a:buFont typeface="Montserrat"/>
              <a:buChar char="◦"/>
            </a:pPr>
            <a:r>
              <a:rPr lang="fi-FI" sz="2000">
                <a:latin typeface="Montserrat"/>
                <a:ea typeface="Montserrat"/>
                <a:cs typeface="Montserrat"/>
                <a:sym typeface="Montserrat"/>
              </a:rPr>
              <a:t>Work at X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◦"/>
            </a:pPr>
            <a:r>
              <a:rPr lang="fi-FI" sz="1800">
                <a:latin typeface="Montserrat"/>
                <a:ea typeface="Montserrat"/>
                <a:cs typeface="Montserrat"/>
                <a:sym typeface="Montserrat"/>
              </a:rPr>
              <a:t>Driving change initiative X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◦"/>
            </a:pPr>
            <a:r>
              <a:rPr lang="fi-FI" sz="1800">
                <a:latin typeface="Montserrat"/>
                <a:ea typeface="Montserrat"/>
                <a:cs typeface="Montserrat"/>
                <a:sym typeface="Montserrat"/>
              </a:rPr>
              <a:t>Growing as a team lead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◦"/>
            </a:pPr>
            <a:r>
              <a:rPr lang="fi-FI" sz="2000">
                <a:latin typeface="Montserrat"/>
                <a:ea typeface="Montserrat"/>
                <a:cs typeface="Montserrat"/>
                <a:sym typeface="Montserrat"/>
              </a:rPr>
              <a:t>Voluntary work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spcBef>
                <a:spcPts val="500"/>
              </a:spcBef>
              <a:spcAft>
                <a:spcPts val="0"/>
              </a:spcAft>
              <a:buSzPts val="1800"/>
              <a:buFont typeface="Montserrat"/>
              <a:buChar char="◦"/>
            </a:pPr>
            <a:r>
              <a:rPr lang="fi-FI" sz="1800">
                <a:latin typeface="Montserrat"/>
                <a:ea typeface="Montserrat"/>
                <a:cs typeface="Montserrat"/>
                <a:sym typeface="Montserrat"/>
              </a:rPr>
              <a:t>Mentoring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◦"/>
            </a:pPr>
            <a:r>
              <a:rPr lang="fi-FI" sz="2000">
                <a:latin typeface="Montserrat"/>
                <a:ea typeface="Montserrat"/>
                <a:cs typeface="Montserrat"/>
                <a:sym typeface="Montserrat"/>
              </a:rPr>
              <a:t>Blog / podcast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656197" y="643464"/>
            <a:ext cx="4143830" cy="556630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rotWithShape="0" algn="ctr">
              <a:srgbClr val="000000">
                <a:alpha val="6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2"/>
          <p:cNvSpPr/>
          <p:nvPr/>
        </p:nvSpPr>
        <p:spPr>
          <a:xfrm>
            <a:off x="821587" y="806860"/>
            <a:ext cx="3813048" cy="5239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2"/>
          <p:cNvSpPr txBox="1"/>
          <p:nvPr>
            <p:ph type="title"/>
          </p:nvPr>
        </p:nvSpPr>
        <p:spPr>
          <a:xfrm>
            <a:off x="983887" y="1185059"/>
            <a:ext cx="3491832" cy="44878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fi-FI" sz="4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Joy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1" name="Google Shape;271;p12"/>
          <p:cNvSpPr/>
          <p:nvPr/>
        </p:nvSpPr>
        <p:spPr>
          <a:xfrm>
            <a:off x="5443494" y="276008"/>
            <a:ext cx="6463060" cy="6305984"/>
          </a:xfrm>
          <a:prstGeom prst="rect">
            <a:avLst/>
          </a:prstGeom>
          <a:solidFill>
            <a:srgbClr val="D8D8D8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2"/>
          <p:cNvSpPr/>
          <p:nvPr/>
        </p:nvSpPr>
        <p:spPr>
          <a:xfrm>
            <a:off x="5608842" y="438912"/>
            <a:ext cx="6132365" cy="5980176"/>
          </a:xfrm>
          <a:prstGeom prst="rect">
            <a:avLst/>
          </a:prstGeom>
          <a:noFill/>
          <a:ln cap="sq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2"/>
          <p:cNvSpPr txBox="1"/>
          <p:nvPr>
            <p:ph idx="1" type="body"/>
          </p:nvPr>
        </p:nvSpPr>
        <p:spPr>
          <a:xfrm>
            <a:off x="5608850" y="438898"/>
            <a:ext cx="5949000" cy="59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95580" lvl="0" marL="182880" rtl="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SzPts val="2000"/>
              <a:buFont typeface="Montserrat"/>
              <a:buChar char="◦"/>
            </a:pPr>
            <a:r>
              <a:rPr lang="fi-FI" sz="2000">
                <a:latin typeface="Montserrat"/>
                <a:ea typeface="Montserrat"/>
                <a:cs typeface="Montserrat"/>
                <a:sym typeface="Montserrat"/>
              </a:rPr>
              <a:t>Good food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195580" lvl="0" marL="182880" rtl="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SzPts val="2000"/>
              <a:buFont typeface="Montserrat"/>
              <a:buChar char="◦"/>
            </a:pPr>
            <a:r>
              <a:rPr lang="fi-FI" sz="2000">
                <a:latin typeface="Montserrat"/>
                <a:ea typeface="Montserrat"/>
                <a:cs typeface="Montserrat"/>
                <a:sym typeface="Montserrat"/>
              </a:rPr>
              <a:t>Organizing parties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4"/>
          <p:cNvSpPr/>
          <p:nvPr>
            <p:ph idx="2" type="pic"/>
          </p:nvPr>
        </p:nvSpPr>
        <p:spPr>
          <a:xfrm>
            <a:off x="228599" y="237744"/>
            <a:ext cx="7696201" cy="6382512"/>
          </a:xfrm>
          <a:prstGeom prst="rect">
            <a:avLst/>
          </a:prstGeom>
          <a:solidFill>
            <a:srgbClr val="DCBFC2"/>
          </a:solidFill>
          <a:ln>
            <a:noFill/>
          </a:ln>
        </p:spPr>
      </p:sp>
      <p:sp>
        <p:nvSpPr>
          <p:cNvPr id="279" name="Google Shape;279;p14"/>
          <p:cNvSpPr txBox="1"/>
          <p:nvPr>
            <p:ph type="title"/>
          </p:nvPr>
        </p:nvSpPr>
        <p:spPr>
          <a:xfrm>
            <a:off x="8477250" y="603504"/>
            <a:ext cx="3144774" cy="16459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fi-FI">
                <a:latin typeface="Montserrat"/>
                <a:ea typeface="Montserrat"/>
                <a:cs typeface="Montserrat"/>
                <a:sym typeface="Montserrat"/>
              </a:rPr>
              <a:t>Big themes for 2024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0" name="Google Shape;280;p14"/>
          <p:cNvSpPr txBox="1"/>
          <p:nvPr>
            <p:ph idx="1" type="body"/>
          </p:nvPr>
        </p:nvSpPr>
        <p:spPr>
          <a:xfrm>
            <a:off x="8477250" y="2386584"/>
            <a:ext cx="3144774" cy="3511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Montserrat"/>
              <a:buAutoNum type="arabicPeriod"/>
            </a:pPr>
            <a:r>
              <a:rPr lang="fi-FI"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Montserrat"/>
              <a:buAutoNum type="arabicPeriod"/>
            </a:pPr>
            <a:r>
              <a:rPr lang="fi-FI"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Montserrat"/>
              <a:buAutoNum type="arabicPeriod"/>
            </a:pPr>
            <a:r>
              <a:rPr lang="fi-FI"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1" name="Google Shape;281;p14"/>
          <p:cNvSpPr/>
          <p:nvPr/>
        </p:nvSpPr>
        <p:spPr>
          <a:xfrm>
            <a:off x="2825100" y="772350"/>
            <a:ext cx="2399400" cy="2001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Add an inspirational picture here :)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avonVTI">
  <a:themeElements>
    <a:clrScheme name="AnalogousFromLightSeedRightStep">
      <a:dk1>
        <a:srgbClr val="000000"/>
      </a:dk1>
      <a:lt1>
        <a:srgbClr val="FFFFFF"/>
      </a:lt1>
      <a:dk2>
        <a:srgbClr val="3C3522"/>
      </a:dk2>
      <a:lt2>
        <a:srgbClr val="E2E8E7"/>
      </a:lt2>
      <a:accent1>
        <a:srgbClr val="C6969B"/>
      </a:accent1>
      <a:accent2>
        <a:srgbClr val="BA917F"/>
      </a:accent2>
      <a:accent3>
        <a:srgbClr val="AEA384"/>
      </a:accent3>
      <a:accent4>
        <a:srgbClr val="A0A873"/>
      </a:accent4>
      <a:accent5>
        <a:srgbClr val="93AB81"/>
      </a:accent5>
      <a:accent6>
        <a:srgbClr val="79B078"/>
      </a:accent6>
      <a:hlink>
        <a:srgbClr val="568E88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avonVTI">
  <a:themeElements>
    <a:clrScheme name="AnalogousFromLightSeedRightStep">
      <a:dk1>
        <a:srgbClr val="000000"/>
      </a:dk1>
      <a:lt1>
        <a:srgbClr val="FFFFFF"/>
      </a:lt1>
      <a:dk2>
        <a:srgbClr val="3C3522"/>
      </a:dk2>
      <a:lt2>
        <a:srgbClr val="E2E8E7"/>
      </a:lt2>
      <a:accent1>
        <a:srgbClr val="C6969B"/>
      </a:accent1>
      <a:accent2>
        <a:srgbClr val="BA917F"/>
      </a:accent2>
      <a:accent3>
        <a:srgbClr val="AEA384"/>
      </a:accent3>
      <a:accent4>
        <a:srgbClr val="A0A873"/>
      </a:accent4>
      <a:accent5>
        <a:srgbClr val="93AB81"/>
      </a:accent5>
      <a:accent6>
        <a:srgbClr val="79B078"/>
      </a:accent6>
      <a:hlink>
        <a:srgbClr val="568E88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2021-01-01T12:45:15Z</dcterms:created>
  <dc:creator>Microsoft Office -käyttäjä</dc:creator>
</cp:coreProperties>
</file>